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93D599-2D6F-414D-B06F-8C9B22D668CB}" type="datetimeFigureOut">
              <a:rPr lang="hu-HU" smtClean="0"/>
              <a:t>2013.04.22.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CA1C2C-E496-4544-BB9E-BACFC4F256A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D599-2D6F-414D-B06F-8C9B22D668CB}" type="datetimeFigureOut">
              <a:rPr lang="hu-HU" smtClean="0"/>
              <a:t>2013.04.22.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1C2C-E496-4544-BB9E-BACFC4F256A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D599-2D6F-414D-B06F-8C9B22D668CB}" type="datetimeFigureOut">
              <a:rPr lang="hu-HU" smtClean="0"/>
              <a:t>2013.04.22.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1C2C-E496-4544-BB9E-BACFC4F256A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93D599-2D6F-414D-B06F-8C9B22D668CB}" type="datetimeFigureOut">
              <a:rPr lang="hu-HU" smtClean="0"/>
              <a:t>2013.04.22.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CA1C2C-E496-4544-BB9E-BACFC4F256AA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93D599-2D6F-414D-B06F-8C9B22D668CB}" type="datetimeFigureOut">
              <a:rPr lang="hu-HU" smtClean="0"/>
              <a:t>2013.04.22.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CA1C2C-E496-4544-BB9E-BACFC4F256A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D599-2D6F-414D-B06F-8C9B22D668CB}" type="datetimeFigureOut">
              <a:rPr lang="hu-HU" smtClean="0"/>
              <a:t>2013.04.22.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1C2C-E496-4544-BB9E-BACFC4F256AA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D599-2D6F-414D-B06F-8C9B22D668CB}" type="datetimeFigureOut">
              <a:rPr lang="hu-HU" smtClean="0"/>
              <a:t>2013.04.22.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1C2C-E496-4544-BB9E-BACFC4F256AA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93D599-2D6F-414D-B06F-8C9B22D668CB}" type="datetimeFigureOut">
              <a:rPr lang="hu-HU" smtClean="0"/>
              <a:t>2013.04.22.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CA1C2C-E496-4544-BB9E-BACFC4F256AA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D599-2D6F-414D-B06F-8C9B22D668CB}" type="datetimeFigureOut">
              <a:rPr lang="hu-HU" smtClean="0"/>
              <a:t>2013.04.22.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1C2C-E496-4544-BB9E-BACFC4F256A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93D599-2D6F-414D-B06F-8C9B22D668CB}" type="datetimeFigureOut">
              <a:rPr lang="hu-HU" smtClean="0"/>
              <a:t>2013.04.22.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CA1C2C-E496-4544-BB9E-BACFC4F256AA}" type="slidenum">
              <a:rPr lang="hu-HU" smtClean="0"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93D599-2D6F-414D-B06F-8C9B22D668CB}" type="datetimeFigureOut">
              <a:rPr lang="hu-HU" smtClean="0"/>
              <a:t>2013.04.22.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CA1C2C-E496-4544-BB9E-BACFC4F256AA}" type="slidenum">
              <a:rPr lang="hu-HU" smtClean="0"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93D599-2D6F-414D-B06F-8C9B22D668CB}" type="datetimeFigureOut">
              <a:rPr lang="hu-HU" smtClean="0"/>
              <a:t>2013.04.22.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CA1C2C-E496-4544-BB9E-BACFC4F256A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979712" y="1196752"/>
            <a:ext cx="6624736" cy="18943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u-HU" sz="4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Megújuló energiaforrások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699792" y="4941168"/>
            <a:ext cx="6172200" cy="1371600"/>
          </a:xfrm>
        </p:spPr>
        <p:txBody>
          <a:bodyPr/>
          <a:lstStyle/>
          <a:p>
            <a:pPr algn="r"/>
            <a:r>
              <a:rPr lang="hu-HU" dirty="0" smtClean="0"/>
              <a:t>Készítette: Toronyi Dániel</a:t>
            </a:r>
          </a:p>
          <a:p>
            <a:pPr algn="r"/>
            <a:endParaRPr lang="hu-HU" dirty="0" smtClean="0"/>
          </a:p>
          <a:p>
            <a:pPr algn="r"/>
            <a:r>
              <a:rPr lang="hu-HU" dirty="0" smtClean="0"/>
              <a:t>Forrás: Zöldpont cikk</a:t>
            </a:r>
          </a:p>
        </p:txBody>
      </p:sp>
    </p:spTree>
  </p:cSld>
  <p:clrMapOvr>
    <a:masterClrMapping/>
  </p:clrMapOvr>
  <p:transition spd="slow" advClick="0" advTm="6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hu-H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Nem megújuló energiaforrások</a:t>
            </a:r>
            <a:endParaRPr lang="hu-H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A fosszilis tüzelőanyagok használata korlátozott mennyiségük miatt nem alkalmasak arra, hogy egy fenntartható energiagazdaság rájuk épüljön. </a:t>
            </a:r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megoldás a megújuló energiaforrások hasznosítására történő áttérés. </a:t>
            </a:r>
          </a:p>
          <a:p>
            <a:endParaRPr lang="hu-HU" dirty="0"/>
          </a:p>
        </p:txBody>
      </p:sp>
      <p:pic>
        <p:nvPicPr>
          <p:cNvPr id="6" name="Kép 5" descr="kut1302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501008"/>
            <a:ext cx="3024336" cy="30243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Moderately"/>
            <a:lightRig rig="threePt" dir="t"/>
          </a:scene3d>
          <a:sp3d extrusionH="44450" contourW="6350" prstMaterial="matte">
            <a:bevelT w="101600" h="101600"/>
            <a:bevelB w="152400" h="152400"/>
            <a:contourClr>
              <a:srgbClr val="969696"/>
            </a:contourClr>
          </a:sp3d>
        </p:spPr>
      </p:pic>
      <p:pic>
        <p:nvPicPr>
          <p:cNvPr id="7" name="Kép 6" descr="nem-megujulo-energiaforras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224276"/>
            <a:ext cx="2952328" cy="33079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 advClick="0" advTm="16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Nem megújuló energiaforrások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Fosszilis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tüzelőanyagok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Pl.: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kőszén, kőolaj, földgáz</a:t>
            </a:r>
            <a:endParaRPr lang="hu-H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Kép 3" descr="natural-gasjpg-afae8aaec55c691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996952"/>
            <a:ext cx="4655316" cy="3655151"/>
          </a:xfrm>
          <a:prstGeom prst="rect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 extrusionH="127000" prstMaterial="metal">
            <a:bevelT w="146050"/>
            <a:bevelB w="228600" h="133350"/>
          </a:sp3d>
        </p:spPr>
      </p:pic>
    </p:spTree>
  </p:cSld>
  <p:clrMapOvr>
    <a:masterClrMapping/>
  </p:clrMapOvr>
  <p:transition spd="slow" advClick="0" advTm="12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hu-H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/>
            </a:r>
            <a:br>
              <a:rPr lang="hu-H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</a:br>
            <a:r>
              <a:rPr lang="hu-H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De mit takar vajon a megújuló energiaforrás?</a:t>
            </a:r>
            <a:br>
              <a:rPr lang="hu-H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</a:br>
            <a:r>
              <a:rPr lang="hu-H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/>
            </a:r>
            <a:br>
              <a:rPr lang="hu-H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</a:br>
            <a:endParaRPr lang="hu-H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Megújuló energiaforrás: olyan energiaforrás, amely természeti folyamatok során folyamatosan rendelkezésre áll, vagy újratermelődik (</a:t>
            </a:r>
            <a:r>
              <a:rPr lang="hu-HU" u="sng" dirty="0" smtClean="0">
                <a:latin typeface="Calibri" pitchFamily="34" charset="0"/>
                <a:cs typeface="Calibri" pitchFamily="34" charset="0"/>
              </a:rPr>
              <a:t>nap-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hu-HU" u="sng" dirty="0" smtClean="0">
                <a:latin typeface="Calibri" pitchFamily="34" charset="0"/>
                <a:cs typeface="Calibri" pitchFamily="34" charset="0"/>
              </a:rPr>
              <a:t>szél-</a:t>
            </a:r>
            <a:r>
              <a:rPr lang="hu-HU" smtClean="0">
                <a:latin typeface="Calibri" pitchFamily="34" charset="0"/>
                <a:cs typeface="Calibri" pitchFamily="34" charset="0"/>
              </a:rPr>
              <a:t>, </a:t>
            </a:r>
            <a:r>
              <a:rPr lang="hu-HU" u="sng" smtClean="0">
                <a:latin typeface="Calibri" pitchFamily="34" charset="0"/>
                <a:cs typeface="Calibri" pitchFamily="34" charset="0"/>
              </a:rPr>
              <a:t>vízenergia</a:t>
            </a:r>
            <a:r>
              <a:rPr lang="hu-HU" smtClean="0">
                <a:latin typeface="Calibri" pitchFamily="34" charset="0"/>
                <a:cs typeface="Calibri" pitchFamily="34" charset="0"/>
              </a:rPr>
              <a:t>, stb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.). </a:t>
            </a:r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Felsoroltakon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kívül a hidrogén, a geotermikus energia, a tengerek ár-apály, hullám- és hőenergiája is ide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sorolhatóak.</a:t>
            </a:r>
            <a:endParaRPr lang="hu-HU" u="sng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 advClick="0" advTm="17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5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hu-H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Napenergia: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>
                <a:latin typeface="Calibri" pitchFamily="34" charset="0"/>
                <a:cs typeface="Calibri" pitchFamily="34" charset="0"/>
              </a:rPr>
              <a:t>A felhasználható </a:t>
            </a:r>
            <a:r>
              <a:rPr lang="hu-HU" sz="2000" dirty="0" smtClean="0">
                <a:latin typeface="Calibri" pitchFamily="34" charset="0"/>
                <a:cs typeface="Calibri" pitchFamily="34" charset="0"/>
              </a:rPr>
              <a:t>energia </a:t>
            </a:r>
            <a:r>
              <a:rPr lang="hu-HU" sz="2000" dirty="0" smtClean="0">
                <a:latin typeface="Calibri" pitchFamily="34" charset="0"/>
                <a:cs typeface="Calibri" pitchFamily="34" charset="0"/>
              </a:rPr>
              <a:t>teljes egészében a </a:t>
            </a:r>
            <a:r>
              <a:rPr lang="hu-HU" sz="2000" dirty="0" smtClean="0">
                <a:latin typeface="Calibri" pitchFamily="34" charset="0"/>
                <a:cs typeface="Calibri" pitchFamily="34" charset="0"/>
              </a:rPr>
              <a:t>Napból</a:t>
            </a:r>
            <a:r>
              <a:rPr lang="hu-HU" sz="2000" dirty="0" smtClean="0">
                <a:latin typeface="Calibri" pitchFamily="34" charset="0"/>
                <a:cs typeface="Calibri" pitchFamily="34" charset="0"/>
              </a:rPr>
              <a:t> ered</a:t>
            </a:r>
            <a:r>
              <a:rPr lang="hu-HU" sz="20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hu-HU" sz="2000" dirty="0" smtClean="0">
                <a:latin typeface="Calibri" pitchFamily="34" charset="0"/>
                <a:cs typeface="Calibri" pitchFamily="34" charset="0"/>
              </a:rPr>
              <a:t>Fényt </a:t>
            </a:r>
            <a:r>
              <a:rPr lang="hu-HU" sz="2000" dirty="0" smtClean="0">
                <a:latin typeface="Calibri" pitchFamily="34" charset="0"/>
                <a:cs typeface="Calibri" pitchFamily="34" charset="0"/>
              </a:rPr>
              <a:t>elektromos árammá alakítja át</a:t>
            </a:r>
            <a:r>
              <a:rPr lang="hu-HU" sz="20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hu-HU" sz="2000" dirty="0" smtClean="0">
                <a:latin typeface="Calibri" pitchFamily="34" charset="0"/>
                <a:cs typeface="Calibri" pitchFamily="34" charset="0"/>
              </a:rPr>
              <a:t>Minden ilyen cella speciális szilikonból áll, amely áramot generál, ha fény éri. </a:t>
            </a:r>
            <a:endParaRPr lang="hu-HU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hu-HU" sz="2000" dirty="0" smtClean="0">
                <a:latin typeface="Calibri" pitchFamily="34" charset="0"/>
                <a:cs typeface="Calibri" pitchFamily="34" charset="0"/>
              </a:rPr>
              <a:t>A folyamatosan csökkenő árak hatására most már mind lakossági, mind az üzleti felhasználása elérhetővé vált, igaz még mindig drágának számít.</a:t>
            </a:r>
            <a:endParaRPr lang="hu-HU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Kép 3" descr="napele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717032"/>
            <a:ext cx="3939633" cy="2906354"/>
          </a:xfrm>
          <a:prstGeom prst="rect">
            <a:avLst/>
          </a:prstGeom>
        </p:spPr>
      </p:pic>
      <p:pic>
        <p:nvPicPr>
          <p:cNvPr id="5" name="Kép 4" descr="napenerg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772118"/>
            <a:ext cx="4464496" cy="2756826"/>
          </a:xfrm>
          <a:prstGeom prst="rect">
            <a:avLst/>
          </a:prstGeom>
        </p:spPr>
      </p:pic>
    </p:spTree>
  </p:cSld>
  <p:clrMapOvr>
    <a:masterClrMapping/>
  </p:clrMapOvr>
  <p:transition spd="slow" advClick="0" advTm="27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Szélenergia</a:t>
            </a:r>
            <a:r>
              <a:rPr lang="hu-H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: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200" dirty="0" smtClean="0">
                <a:latin typeface="Calibri" pitchFamily="34" charset="0"/>
                <a:cs typeface="Calibri" pitchFamily="34" charset="0"/>
              </a:rPr>
              <a:t>A szélerőmű 2-3 </a:t>
            </a:r>
            <a:r>
              <a:rPr lang="hu-HU" sz="2200" dirty="0" err="1" smtClean="0">
                <a:latin typeface="Calibri" pitchFamily="34" charset="0"/>
                <a:cs typeface="Calibri" pitchFamily="34" charset="0"/>
              </a:rPr>
              <a:t>rotorlapáton</a:t>
            </a:r>
            <a:r>
              <a:rPr lang="hu-HU" sz="2200" dirty="0" smtClean="0">
                <a:latin typeface="Calibri" pitchFamily="34" charset="0"/>
                <a:cs typeface="Calibri" pitchFamily="34" charset="0"/>
              </a:rPr>
              <a:t> keresztül alakítja át a szél energiáját elektromossággá. </a:t>
            </a:r>
            <a:endParaRPr lang="hu-HU" sz="2200" dirty="0" smtClean="0">
              <a:latin typeface="Calibri" pitchFamily="34" charset="0"/>
              <a:cs typeface="Calibri" pitchFamily="34" charset="0"/>
            </a:endParaRPr>
          </a:p>
          <a:p>
            <a:r>
              <a:rPr lang="hu-HU" sz="2200" dirty="0" smtClean="0">
                <a:latin typeface="Calibri" pitchFamily="34" charset="0"/>
                <a:cs typeface="Calibri" pitchFamily="34" charset="0"/>
              </a:rPr>
              <a:t>Megfelelő szélerősség és szélgyakoriság esetén </a:t>
            </a:r>
            <a:r>
              <a:rPr lang="hu-HU" sz="2200" dirty="0" smtClean="0">
                <a:latin typeface="Calibri" pitchFamily="34" charset="0"/>
                <a:cs typeface="Calibri" pitchFamily="34" charset="0"/>
              </a:rPr>
              <a:t>alkalmazhatók </a:t>
            </a:r>
          </a:p>
          <a:p>
            <a:r>
              <a:rPr lang="hu-HU" sz="2200" dirty="0" smtClean="0">
                <a:latin typeface="Calibri" pitchFamily="34" charset="0"/>
                <a:cs typeface="Calibri" pitchFamily="34" charset="0"/>
              </a:rPr>
              <a:t>A felhajtóerő annál nagyobb, minél erősebb szél fúj. </a:t>
            </a:r>
            <a:r>
              <a:rPr lang="hu-HU" sz="2200" dirty="0" smtClean="0">
                <a:latin typeface="Calibri" pitchFamily="34" charset="0"/>
                <a:cs typeface="Calibri" pitchFamily="34" charset="0"/>
              </a:rPr>
              <a:t>áramtermelésre.</a:t>
            </a:r>
            <a:endParaRPr lang="hu-HU" sz="2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Kép 3" descr="48341_5196796_1000_733_236d30366576b5f574db6f45c6e875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05064"/>
            <a:ext cx="3672408" cy="2691875"/>
          </a:xfrm>
          <a:prstGeom prst="rect">
            <a:avLst/>
          </a:prstGeom>
        </p:spPr>
      </p:pic>
      <p:pic>
        <p:nvPicPr>
          <p:cNvPr id="5" name="Kép 4" descr="foto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4005064"/>
            <a:ext cx="3524020" cy="2725242"/>
          </a:xfrm>
          <a:prstGeom prst="rect">
            <a:avLst/>
          </a:prstGeom>
        </p:spPr>
      </p:pic>
    </p:spTree>
  </p:cSld>
  <p:clrMapOvr>
    <a:masterClrMapping/>
  </p:clrMapOvr>
  <p:transition spd="slow" advClick="0" advTm="27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0"/>
                            </p:stCondLst>
                            <p:childTnLst>
                              <p:par>
                                <p:cTn id="30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hu-H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Vízenergia: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hu-HU" sz="2200" dirty="0" smtClean="0">
                <a:latin typeface="Calibri" pitchFamily="34" charset="0"/>
                <a:cs typeface="Calibri" pitchFamily="34" charset="0"/>
              </a:rPr>
              <a:t>Vizek </a:t>
            </a:r>
            <a:r>
              <a:rPr lang="hu-HU" sz="2200" dirty="0" smtClean="0">
                <a:latin typeface="Calibri" pitchFamily="34" charset="0"/>
                <a:cs typeface="Calibri" pitchFamily="34" charset="0"/>
              </a:rPr>
              <a:t>folyamatos mozgásban </a:t>
            </a:r>
            <a:r>
              <a:rPr lang="hu-HU" sz="2200" dirty="0" smtClean="0">
                <a:latin typeface="Calibri" pitchFamily="34" charset="0"/>
                <a:cs typeface="Calibri" pitchFamily="34" charset="0"/>
              </a:rPr>
              <a:t>vannak, </a:t>
            </a:r>
            <a:r>
              <a:rPr lang="hu-HU" sz="2200" dirty="0" smtClean="0">
                <a:latin typeface="Calibri" pitchFamily="34" charset="0"/>
                <a:cs typeface="Calibri" pitchFamily="34" charset="0"/>
              </a:rPr>
              <a:t>különböző tengerszint feletti magasságból adódóan helyzeti energiával </a:t>
            </a:r>
            <a:r>
              <a:rPr lang="hu-HU" sz="2200" dirty="0" smtClean="0">
                <a:latin typeface="Calibri" pitchFamily="34" charset="0"/>
                <a:cs typeface="Calibri" pitchFamily="34" charset="0"/>
              </a:rPr>
              <a:t>rendelkeznek.</a:t>
            </a:r>
          </a:p>
          <a:p>
            <a:r>
              <a:rPr lang="hu-HU" sz="2200" dirty="0" smtClean="0">
                <a:latin typeface="Calibri" pitchFamily="34" charset="0"/>
                <a:cs typeface="Calibri" pitchFamily="34" charset="0"/>
              </a:rPr>
              <a:t>Ennek az energiának egyik előnye, </a:t>
            </a:r>
            <a:r>
              <a:rPr lang="hu-HU" sz="2200" dirty="0" smtClean="0">
                <a:latin typeface="Calibri" pitchFamily="34" charset="0"/>
                <a:cs typeface="Calibri" pitchFamily="34" charset="0"/>
              </a:rPr>
              <a:t>hogy raktározhatók.</a:t>
            </a:r>
          </a:p>
          <a:p>
            <a:r>
              <a:rPr lang="hu-HU" sz="2200" dirty="0" smtClean="0">
                <a:latin typeface="Calibri" pitchFamily="34" charset="0"/>
                <a:cs typeface="Calibri" pitchFamily="34" charset="0"/>
              </a:rPr>
              <a:t>Jelenleg ez </a:t>
            </a:r>
            <a:r>
              <a:rPr lang="hu-HU" sz="2200" dirty="0" smtClean="0">
                <a:latin typeface="Calibri" pitchFamily="34" charset="0"/>
                <a:cs typeface="Calibri" pitchFamily="34" charset="0"/>
              </a:rPr>
              <a:t>a legnagyobb arányban hasznosított megújuló energiaforrás.</a:t>
            </a:r>
          </a:p>
          <a:p>
            <a:r>
              <a:rPr lang="hu-HU" sz="2200" dirty="0" smtClean="0">
                <a:latin typeface="Calibri" pitchFamily="34" charset="0"/>
                <a:cs typeface="Calibri" pitchFamily="34" charset="0"/>
              </a:rPr>
              <a:t>Dunán található a </a:t>
            </a:r>
            <a:r>
              <a:rPr lang="hu-HU" sz="2200" dirty="0" err="1" smtClean="0">
                <a:latin typeface="Calibri" pitchFamily="34" charset="0"/>
                <a:cs typeface="Calibri" pitchFamily="34" charset="0"/>
              </a:rPr>
              <a:t>Bős-Gabcikovo</a:t>
            </a:r>
            <a:r>
              <a:rPr lang="hu-HU" sz="2200" dirty="0" smtClean="0">
                <a:latin typeface="Calibri" pitchFamily="34" charset="0"/>
                <a:cs typeface="Calibri" pitchFamily="34" charset="0"/>
              </a:rPr>
              <a:t> erőmű.</a:t>
            </a:r>
          </a:p>
          <a:p>
            <a:endParaRPr lang="hu-HU" dirty="0"/>
          </a:p>
        </p:txBody>
      </p:sp>
      <p:pic>
        <p:nvPicPr>
          <p:cNvPr id="4" name="Kép 3" descr="axialis turb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149080"/>
            <a:ext cx="3672408" cy="2539701"/>
          </a:xfrm>
          <a:prstGeom prst="rect">
            <a:avLst/>
          </a:prstGeom>
        </p:spPr>
      </p:pic>
      <p:pic>
        <p:nvPicPr>
          <p:cNvPr id="5" name="Kép 4" descr="viz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077072"/>
            <a:ext cx="3185058" cy="2645009"/>
          </a:xfrm>
          <a:prstGeom prst="rect">
            <a:avLst/>
          </a:prstGeom>
        </p:spPr>
      </p:pic>
    </p:spTree>
  </p:cSld>
  <p:clrMapOvr>
    <a:masterClrMapping/>
  </p:clrMapOvr>
  <p:transition spd="slow" advClick="0" advTm="3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1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2" presetID="1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0"/>
                            </p:stCondLst>
                            <p:childTnLst>
                              <p:par>
                                <p:cTn id="31" presetID="2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hu-HU" sz="4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Köszönöm a </a:t>
            </a:r>
            <a:r>
              <a:rPr lang="hu-HU" sz="4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figyelmet 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39552" y="2852936"/>
            <a:ext cx="7467600" cy="3168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alibri" pitchFamily="34" charset="0"/>
                <a:ea typeface="+mj-ea"/>
                <a:cs typeface="Calibri" pitchFamily="34" charset="0"/>
              </a:rPr>
              <a:t>Készítette:</a:t>
            </a:r>
          </a:p>
          <a:p>
            <a:pPr algn="ctr">
              <a:buNone/>
            </a:pPr>
            <a:endParaRPr lang="hu-HU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Calibri" pitchFamily="34" charset="0"/>
              <a:ea typeface="+mj-ea"/>
              <a:cs typeface="Calibri" pitchFamily="34" charset="0"/>
            </a:endParaRPr>
          </a:p>
          <a:p>
            <a:pPr algn="ctr">
              <a:buNone/>
            </a:pPr>
            <a:r>
              <a:rPr lang="hu-H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alibri" pitchFamily="34" charset="0"/>
                <a:ea typeface="+mj-ea"/>
                <a:cs typeface="Calibri" pitchFamily="34" charset="0"/>
              </a:rPr>
              <a:t>Toronyi </a:t>
            </a:r>
            <a:r>
              <a:rPr lang="hu-H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alibri" pitchFamily="34" charset="0"/>
                <a:ea typeface="+mj-ea"/>
                <a:cs typeface="Calibri" pitchFamily="34" charset="0"/>
              </a:rPr>
              <a:t>Dániel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232</Words>
  <Application>Microsoft Office PowerPoint</Application>
  <PresentationFormat>Diavetítés a képernyőre (4:3 oldalarány)</PresentationFormat>
  <Paragraphs>30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Loggia</vt:lpstr>
      <vt:lpstr>Megújuló energiaforrások</vt:lpstr>
      <vt:lpstr>Nem megújuló energiaforrások</vt:lpstr>
      <vt:lpstr>Nem megújuló energiaforrások</vt:lpstr>
      <vt:lpstr> De mit takar vajon a megújuló energiaforrás?  </vt:lpstr>
      <vt:lpstr>Napenergia:</vt:lpstr>
      <vt:lpstr>Szélenergia: </vt:lpstr>
      <vt:lpstr>Vízenergia:</vt:lpstr>
      <vt:lpstr>Köszönöm a figyelmet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Megújuló energiaforrások</dc:title>
  <dc:creator>Dani</dc:creator>
  <cp:lastModifiedBy>Dani</cp:lastModifiedBy>
  <cp:revision>10</cp:revision>
  <dcterms:created xsi:type="dcterms:W3CDTF">2013-04-22T12:29:37Z</dcterms:created>
  <dcterms:modified xsi:type="dcterms:W3CDTF">2013-04-22T13:49:59Z</dcterms:modified>
</cp:coreProperties>
</file>